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sldIdLst>
    <p:sldId id="256" r:id="rId2"/>
    <p:sldId id="279" r:id="rId3"/>
    <p:sldId id="257" r:id="rId4"/>
    <p:sldId id="259" r:id="rId5"/>
    <p:sldId id="263" r:id="rId6"/>
    <p:sldId id="286" r:id="rId7"/>
    <p:sldId id="264" r:id="rId8"/>
    <p:sldId id="266" r:id="rId9"/>
    <p:sldId id="280" r:id="rId10"/>
    <p:sldId id="287" r:id="rId11"/>
    <p:sldId id="281" r:id="rId12"/>
    <p:sldId id="284" r:id="rId13"/>
    <p:sldId id="282" r:id="rId14"/>
    <p:sldId id="277" r:id="rId15"/>
    <p:sldId id="278" r:id="rId16"/>
    <p:sldId id="261" r:id="rId17"/>
    <p:sldId id="262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5" r:id="rId26"/>
    <p:sldId id="274" r:id="rId27"/>
    <p:sldId id="276" r:id="rId2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2257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0729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181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7155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0390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652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6684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010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9693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5146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2364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540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385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590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043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039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0F62B-AD64-4AAF-BD70-E692302CB369}" type="datetimeFigureOut">
              <a:rPr lang="sk-SK" smtClean="0"/>
              <a:t>5. 2. 2021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23953C-9FD4-467C-86FB-B060CC27A21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172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23.png"/><Relationship Id="rId5" Type="http://schemas.openxmlformats.org/officeDocument/2006/relationships/hyperlink" Target="http://www.google.sk/url?sa=i&amp;rct=j&amp;q=&amp;esrc=s&amp;source=images&amp;cd=&amp;cad=rja&amp;uact=8&amp;ved=2ahUKEwjNnbjmy-zbAhVIOhQKHTHlC94QjRx6BAgBEAU&amp;url=http://www.nadacnifond-detem.cz/partneri.php?rok=2013&amp;psig=AOvVaw3G6aT4U40DUlt4SaolCMej&amp;ust=1529939736525121" TargetMode="Externa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google.sk/url?sa=i&amp;rct=j&amp;q=&amp;esrc=s&amp;source=images&amp;cd=&amp;cad=rja&amp;uact=8&amp;ved=2ahUKEwiY5bHRzOzbAhXGbxQKHSIoAuUQjRx6BAgBEAU&amp;url=http://www.oltrans.cz/logisticky-areal/&amp;psig=AOvVaw3G6aT4U40DUlt4SaolCMej&amp;ust=1529939736525121" TargetMode="Externa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23.png"/><Relationship Id="rId5" Type="http://schemas.openxmlformats.org/officeDocument/2006/relationships/hyperlink" Target="http://www.google.sk/url?sa=i&amp;rct=j&amp;q=&amp;esrc=s&amp;source=images&amp;cd=&amp;cad=rja&amp;uact=8&amp;ved=2ahUKEwjNnbjmy-zbAhVIOhQKHTHlC94QjRx6BAgBEAU&amp;url=http://www.nadacnifond-detem.cz/partneri.php?rok=2013&amp;psig=AOvVaw3G6aT4U40DUlt4SaolCMej&amp;ust=1529939736525121" TargetMode="External"/><Relationship Id="rId4" Type="http://schemas.openxmlformats.org/officeDocument/2006/relationships/image" Target="../media/image24.jpeg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google.sk/url?sa=i&amp;rct=j&amp;q=&amp;esrc=s&amp;source=images&amp;cd=&amp;cad=rja&amp;uact=8&amp;ved=2ahUKEwjNnbjmy-zbAhVIOhQKHTHlC94QjRx6BAgBEAU&amp;url=http://www.nadacnifond-detem.cz/partneri.php?rok=2013&amp;psig=AOvVaw3G6aT4U40DUlt4SaolCMej&amp;ust=1529939736525121" TargetMode="Externa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1.png"/><Relationship Id="rId5" Type="http://schemas.openxmlformats.org/officeDocument/2006/relationships/image" Target="cid:16b74c1a9bbb6bd64eb3" TargetMode="Externa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1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34.jpeg"/><Relationship Id="rId11" Type="http://schemas.openxmlformats.org/officeDocument/2006/relationships/image" Target="../media/image1.png"/><Relationship Id="rId5" Type="http://schemas.openxmlformats.org/officeDocument/2006/relationships/image" Target="cid:16b74bf275c51b942f11" TargetMode="External"/><Relationship Id="rId10" Type="http://schemas.openxmlformats.org/officeDocument/2006/relationships/image" Target="../media/image38.jpg"/><Relationship Id="rId4" Type="http://schemas.openxmlformats.org/officeDocument/2006/relationships/image" Target="../media/image33.jpeg"/><Relationship Id="rId9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54667" y="781922"/>
            <a:ext cx="7766936" cy="1646302"/>
          </a:xfrm>
        </p:spPr>
        <p:txBody>
          <a:bodyPr/>
          <a:lstStyle/>
          <a:p>
            <a:pPr algn="ctr"/>
            <a:r>
              <a:rPr lang="sk-SK" dirty="0" smtClean="0"/>
              <a:t>Projekt ERASMUS+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71207" y="2768879"/>
            <a:ext cx="7766936" cy="2618909"/>
          </a:xfrm>
        </p:spPr>
        <p:txBody>
          <a:bodyPr>
            <a:normAutofit/>
          </a:bodyPr>
          <a:lstStyle/>
          <a:p>
            <a:pPr algn="l"/>
            <a:r>
              <a:rPr lang="sk-SK" sz="2000" dirty="0" smtClean="0"/>
              <a:t>Naša škola je zapojená do rôznych medzinárodných projektov zameraných na jazyky, kultúru, geografiu, techniku</a:t>
            </a:r>
            <a:r>
              <a:rPr lang="sk-SK" sz="2000" dirty="0" smtClean="0"/>
              <a:t>...</a:t>
            </a:r>
            <a:endParaRPr lang="sk-SK" sz="2000" dirty="0" smtClean="0"/>
          </a:p>
          <a:p>
            <a:pPr algn="l"/>
            <a:r>
              <a:rPr lang="sk-SK" sz="2000" dirty="0" smtClean="0"/>
              <a:t>Projekt Erasmus+ je zameraný na súvislú odbornú 2-týždňovú prax vo vybraných firmách v Českej republike.</a:t>
            </a:r>
          </a:p>
          <a:p>
            <a:pPr algn="l"/>
            <a:r>
              <a:rPr lang="sk-SK" sz="2000" dirty="0" smtClean="0"/>
              <a:t>Projektu sa zúčastňujú študenti 2. a 3. ročníka z odborov TPD a PED</a:t>
            </a:r>
          </a:p>
          <a:p>
            <a:pPr algn="l"/>
            <a:endParaRPr lang="sk-SK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54"/>
    </mc:Choice>
    <mc:Fallback>
      <p:transition spd="slow" advTm="27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120" y="6181164"/>
            <a:ext cx="8596667" cy="566738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2181" y="409855"/>
            <a:ext cx="9246595" cy="1499627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sz="1800" dirty="0" smtClean="0"/>
              <a:t>v servise vozidiel</a:t>
            </a:r>
            <a:r>
              <a:rPr lang="sk-SK" sz="1800" dirty="0"/>
              <a:t> </a:t>
            </a:r>
            <a:r>
              <a:rPr lang="sk-SK" sz="1800" dirty="0" smtClean="0"/>
              <a:t>-  pri výmene </a:t>
            </a:r>
            <a:r>
              <a:rPr lang="sk-SK" sz="1800" dirty="0"/>
              <a:t>tlmičov, stabilizačných tyčiek, </a:t>
            </a:r>
            <a:r>
              <a:rPr lang="sk-SK" sz="1800" dirty="0" err="1"/>
              <a:t>poloosí</a:t>
            </a:r>
            <a:r>
              <a:rPr lang="sk-SK" sz="1800" dirty="0"/>
              <a:t>, </a:t>
            </a:r>
            <a:endParaRPr lang="sk-SK" sz="1800" dirty="0" smtClean="0"/>
          </a:p>
          <a:p>
            <a:r>
              <a:rPr lang="sk-SK" sz="1800" dirty="0"/>
              <a:t>	</a:t>
            </a:r>
            <a:r>
              <a:rPr lang="sk-SK" sz="1800" dirty="0" smtClean="0"/>
              <a:t>			    - pri výmene </a:t>
            </a:r>
            <a:r>
              <a:rPr lang="sk-SK" sz="1800" dirty="0"/>
              <a:t>spojky, </a:t>
            </a:r>
            <a:endParaRPr lang="sk-SK" sz="1800" dirty="0" smtClean="0"/>
          </a:p>
          <a:p>
            <a:r>
              <a:rPr lang="sk-SK" sz="1800" dirty="0"/>
              <a:t>	</a:t>
            </a:r>
            <a:r>
              <a:rPr lang="sk-SK" sz="1800" dirty="0" smtClean="0"/>
              <a:t>			    - pri demontáži </a:t>
            </a:r>
            <a:r>
              <a:rPr lang="sk-SK" sz="1800" dirty="0"/>
              <a:t>hlavy </a:t>
            </a:r>
            <a:r>
              <a:rPr lang="sk-SK" sz="1800" dirty="0" smtClean="0"/>
              <a:t>valcov</a:t>
            </a:r>
            <a:r>
              <a:rPr lang="sk-SK" sz="1800" dirty="0"/>
              <a:t>, </a:t>
            </a:r>
            <a:r>
              <a:rPr lang="sk-SK" sz="1800" dirty="0" smtClean="0"/>
              <a:t>brzdových </a:t>
            </a:r>
            <a:r>
              <a:rPr lang="sk-SK" sz="1800" dirty="0"/>
              <a:t>platničiek a veľa </a:t>
            </a:r>
            <a:r>
              <a:rPr lang="sk-SK" sz="1800" dirty="0" smtClean="0"/>
              <a:t>ďalších</a:t>
            </a:r>
            <a:r>
              <a:rPr lang="sk-SK" sz="1800" dirty="0"/>
              <a:t/>
            </a:r>
            <a:br>
              <a:rPr lang="sk-SK" sz="1800" dirty="0"/>
            </a:br>
            <a:endParaRPr lang="sk-SK" sz="1800" dirty="0"/>
          </a:p>
        </p:txBody>
      </p:sp>
      <p:pic>
        <p:nvPicPr>
          <p:cNvPr id="5" name="Picture 4" descr="C:\Users\Matúš\Desktop\FOTKY MOBIL\20180521_13350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t="17372" b="17372"/>
          <a:stretch>
            <a:fillRect/>
          </a:stretch>
        </p:blipFill>
        <p:spPr bwMode="auto">
          <a:xfrm rot="5400000">
            <a:off x="1058770" y="2487884"/>
            <a:ext cx="4258594" cy="3101789"/>
          </a:xfrm>
          <a:prstGeom prst="rect">
            <a:avLst/>
          </a:prstGeom>
          <a:noFill/>
        </p:spPr>
      </p:pic>
      <p:pic>
        <p:nvPicPr>
          <p:cNvPr id="7" name="Picture 1" descr="C:\Users\Matúš\Desktop\FOTKY MOBIL\20180522_0833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572422" y="2887418"/>
            <a:ext cx="4245507" cy="2315811"/>
          </a:xfrm>
          <a:prstGeom prst="rect">
            <a:avLst/>
          </a:prstGeom>
          <a:noFill/>
        </p:spPr>
      </p:pic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3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0"/>
    </mc:Choice>
    <mc:Fallback>
      <p:transition spd="slow" advTm="1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309781" y="185738"/>
            <a:ext cx="8596667" cy="674024"/>
          </a:xfrm>
        </p:spPr>
        <p:txBody>
          <a:bodyPr>
            <a:normAutofit/>
          </a:bodyPr>
          <a:lstStyle/>
          <a:p>
            <a:r>
              <a:rPr lang="sk-SK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- pri diagnostike vozidiel</a:t>
            </a:r>
          </a:p>
          <a:p>
            <a:pPr marL="285750" indent="-285750">
              <a:buFontTx/>
              <a:buChar char="-"/>
            </a:pPr>
            <a:endParaRPr lang="sk-SK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sk-SK" dirty="0"/>
          </a:p>
        </p:txBody>
      </p:sp>
      <p:pic>
        <p:nvPicPr>
          <p:cNvPr id="10" name="Picture 3" descr="C:\Users\Matúš\Desktop\FOTKY MOBIL\20180524_11554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t="10309" b="10309"/>
          <a:stretch>
            <a:fillRect/>
          </a:stretch>
        </p:blipFill>
        <p:spPr bwMode="auto">
          <a:xfrm rot="5400000">
            <a:off x="2230046" y="885340"/>
            <a:ext cx="4474307" cy="4835389"/>
          </a:xfrm>
          <a:prstGeom prst="rect">
            <a:avLst/>
          </a:prstGeom>
          <a:noFill/>
        </p:spPr>
      </p:pic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6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0"/>
    </mc:Choice>
    <mc:Fallback>
      <p:transition spd="slow" advTm="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9405" y="6373906"/>
            <a:ext cx="8596668" cy="313765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pic>
        <p:nvPicPr>
          <p:cNvPr id="8" name="Picture 8" descr="C:\Users\Matúš\Desktop\FOTKY MOBIL\20180522_1057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05382" y="2328729"/>
            <a:ext cx="4616822" cy="2596963"/>
          </a:xfrm>
          <a:prstGeom prst="rect">
            <a:avLst/>
          </a:prstGeom>
          <a:noFill/>
        </p:spPr>
      </p:pic>
      <p:pic>
        <p:nvPicPr>
          <p:cNvPr id="9" name="Picture 2" descr="C:\Users\Matúš\Desktop\FOTKY MOBIL\20180524_14132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31974" y="1203393"/>
            <a:ext cx="2867724" cy="4459203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869350" y="511185"/>
            <a:ext cx="1846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>
                <a:solidFill>
                  <a:prstClr val="black">
                    <a:lumMod val="75000"/>
                    <a:lumOff val="25000"/>
                  </a:prstClr>
                </a:solidFill>
              </a:rPr>
              <a:t>- výmene </a:t>
            </a:r>
            <a:r>
              <a:rPr lang="sk-SK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olejov</a:t>
            </a:r>
            <a:endParaRPr lang="sk-SK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1"/>
    </mc:Choice>
    <mc:Fallback>
      <p:transition spd="slow" advTm="3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-179294" y="3315584"/>
            <a:ext cx="8596668" cy="3845718"/>
          </a:xfrm>
        </p:spPr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05299" y="318711"/>
            <a:ext cx="8596667" cy="2872723"/>
          </a:xfrm>
        </p:spPr>
        <p:txBody>
          <a:bodyPr>
            <a:noAutofit/>
          </a:bodyPr>
          <a:lstStyle/>
          <a:p>
            <a:pPr marL="285750" lvl="0" indent="-285750">
              <a:buClr>
                <a:srgbClr val="5FCBEF"/>
              </a:buClr>
              <a:buFont typeface="Wingdings" panose="05000000000000000000" pitchFamily="2" charset="2"/>
              <a:buChar char="v"/>
            </a:pPr>
            <a:r>
              <a:rPr lang="sk-SK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 </a:t>
            </a:r>
            <a:r>
              <a:rPr lang="sk-SK" sz="1800" dirty="0" err="1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autoumyvárni</a:t>
            </a:r>
            <a:endParaRPr lang="sk-SK" sz="18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5FCBEF"/>
              </a:buClr>
            </a:pPr>
            <a:r>
              <a:rPr lang="sk-SK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				- umývanie </a:t>
            </a:r>
            <a:r>
              <a:rPr lang="sk-SK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exteriéru </a:t>
            </a:r>
            <a:endParaRPr lang="sk-SK" sz="18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5FCBEF"/>
              </a:buClr>
            </a:pPr>
            <a:r>
              <a:rPr lang="sk-SK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				- čistenie </a:t>
            </a:r>
            <a:r>
              <a:rPr lang="sk-SK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 čistiacimi prostriedkami, </a:t>
            </a:r>
            <a:endParaRPr lang="sk-SK" sz="18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5FCBEF"/>
              </a:buClr>
            </a:pPr>
            <a:r>
              <a:rPr lang="sk-SK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				- umývanie </a:t>
            </a:r>
            <a:r>
              <a:rPr lang="sk-SK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karosérie </a:t>
            </a:r>
            <a:r>
              <a:rPr lang="sk-SK" sz="18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autošampónom</a:t>
            </a:r>
            <a:r>
              <a:rPr lang="sk-SK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endParaRPr lang="sk-SK" sz="18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5FCBEF"/>
              </a:buClr>
            </a:pPr>
            <a:r>
              <a:rPr lang="sk-SK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				- leštenie </a:t>
            </a:r>
            <a:r>
              <a:rPr lang="sk-SK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karosérie, </a:t>
            </a:r>
            <a:endParaRPr lang="sk-SK" sz="18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5FCBEF"/>
              </a:buClr>
            </a:pPr>
            <a:r>
              <a:rPr lang="sk-SK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				- čistenie </a:t>
            </a:r>
            <a:r>
              <a:rPr lang="sk-SK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interiéru – vysávanie, tepovanie, čistenie plastov, kože, vnútorného čalúnenia.</a:t>
            </a:r>
          </a:p>
          <a:p>
            <a:pPr lvl="0">
              <a:buClr>
                <a:srgbClr val="5FCBEF"/>
              </a:buClr>
            </a:pPr>
            <a:endParaRPr lang="sk-SK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endParaRPr lang="sk-SK" sz="18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9" y="3618886"/>
            <a:ext cx="5048469" cy="3239114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8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79"/>
    </mc:Choice>
    <mc:Fallback>
      <p:transition spd="slow" advTm="16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5" y="609601"/>
            <a:ext cx="8596668" cy="502024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Voľný čas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77335" y="1264024"/>
            <a:ext cx="8596668" cy="1398494"/>
          </a:xfrm>
        </p:spPr>
        <p:txBody>
          <a:bodyPr>
            <a:normAutofit/>
          </a:bodyPr>
          <a:lstStyle/>
          <a:p>
            <a:r>
              <a:rPr lang="sk-SK" dirty="0"/>
              <a:t>Vlastný program po práci</a:t>
            </a:r>
          </a:p>
          <a:p>
            <a:r>
              <a:rPr lang="sk-SK" dirty="0"/>
              <a:t>Hotel s </a:t>
            </a:r>
            <a:r>
              <a:rPr lang="sk-SK" dirty="0" err="1"/>
              <a:t>vírivkou</a:t>
            </a:r>
            <a:r>
              <a:rPr lang="sk-SK" dirty="0"/>
              <a:t> a </a:t>
            </a:r>
            <a:r>
              <a:rPr lang="sk-SK" dirty="0" smtClean="0"/>
              <a:t>saunou</a:t>
            </a:r>
          </a:p>
          <a:p>
            <a:r>
              <a:rPr lang="sk-SK" dirty="0" smtClean="0"/>
              <a:t>Návšteva múzea </a:t>
            </a:r>
            <a:r>
              <a:rPr lang="sk-SK" dirty="0" err="1" smtClean="0"/>
              <a:t>Vítkovických</a:t>
            </a:r>
            <a:r>
              <a:rPr lang="sk-SK" dirty="0" smtClean="0"/>
              <a:t> železiarní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2662518"/>
            <a:ext cx="2709582" cy="361277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20" y="2662519"/>
            <a:ext cx="2709583" cy="361277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92" y="2662518"/>
            <a:ext cx="2729753" cy="3639671"/>
          </a:xfrm>
          <a:prstGeom prst="rect">
            <a:avLst/>
          </a:prstGeom>
        </p:spPr>
      </p:pic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1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82"/>
    </mc:Choice>
    <mc:Fallback>
      <p:transition spd="slow" advTm="24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Výlet do Ostravy</a:t>
            </a:r>
            <a:br>
              <a:rPr lang="sk-SK" dirty="0"/>
            </a:br>
            <a:endParaRPr lang="sk-SK" dirty="0"/>
          </a:p>
        </p:txBody>
      </p:sp>
      <p:pic>
        <p:nvPicPr>
          <p:cNvPr id="5" name="Zástupný symbol obrázka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7" b="33227"/>
          <a:stretch>
            <a:fillRect/>
          </a:stretch>
        </p:blipFill>
        <p:spPr>
          <a:xfrm>
            <a:off x="4189282" y="1290918"/>
            <a:ext cx="5402952" cy="2698236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7" y="235252"/>
            <a:ext cx="3315820" cy="4421093"/>
          </a:xfrm>
          <a:prstGeom prst="rect">
            <a:avLst/>
          </a:prstGeom>
        </p:spPr>
      </p:pic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21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4"/>
    </mc:Choice>
    <mc:Fallback>
      <p:transition spd="slow" advTm="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Žiaci popísali nasledovné výhody stáže v zahraničí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Nová pracovná skúsenosť v zahraničí</a:t>
            </a:r>
          </a:p>
          <a:p>
            <a:r>
              <a:rPr lang="sk-SK" dirty="0" smtClean="0"/>
              <a:t>Dobrá atmosféra na pracovisku</a:t>
            </a:r>
          </a:p>
          <a:p>
            <a:r>
              <a:rPr lang="sk-SK" dirty="0" smtClean="0"/>
              <a:t>Spoznanie nových ľudí</a:t>
            </a:r>
          </a:p>
          <a:p>
            <a:r>
              <a:rPr lang="sk-SK" dirty="0" smtClean="0"/>
              <a:t>Príjemná </a:t>
            </a:r>
            <a:r>
              <a:rPr lang="sk-SK" dirty="0" smtClean="0"/>
              <a:t>obsluha na hotely</a:t>
            </a:r>
          </a:p>
          <a:p>
            <a:r>
              <a:rPr lang="sk-SK" dirty="0" smtClean="0"/>
              <a:t>Návšteva vysokých pecí vo Vítkoviciach</a:t>
            </a:r>
          </a:p>
          <a:p>
            <a:r>
              <a:rPr lang="sk-SK" dirty="0" smtClean="0"/>
              <a:t>Veľký výber stravovania sa meste</a:t>
            </a:r>
          </a:p>
          <a:p>
            <a:r>
              <a:rPr lang="sk-SK" dirty="0" err="1" smtClean="0"/>
              <a:t>Autodum</a:t>
            </a:r>
            <a:r>
              <a:rPr lang="sk-SK" dirty="0" smtClean="0"/>
              <a:t> </a:t>
            </a:r>
            <a:r>
              <a:rPr lang="sk-SK" dirty="0" err="1" smtClean="0"/>
              <a:t>Vrána</a:t>
            </a:r>
            <a:r>
              <a:rPr lang="sk-SK" dirty="0"/>
              <a:t> </a:t>
            </a:r>
            <a:r>
              <a:rPr lang="sk-SK" dirty="0" smtClean="0"/>
              <a:t>– krátka vzdialenosť a dobrá dostupnosť na pracovisko</a:t>
            </a:r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3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24"/>
    </mc:Choice>
    <mc:Fallback>
      <p:transition spd="slow" advTm="1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 nevýhody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Tenké steny na hotely</a:t>
            </a:r>
          </a:p>
          <a:p>
            <a:r>
              <a:rPr lang="sk-SK" dirty="0" err="1" smtClean="0"/>
              <a:t>Autochodura</a:t>
            </a:r>
            <a:r>
              <a:rPr lang="sk-SK" dirty="0" smtClean="0"/>
              <a:t> – väčšia vzdialenosť a dostupnosť na pracovisko</a:t>
            </a:r>
          </a:p>
          <a:p>
            <a:endParaRPr lang="sk-SK" dirty="0"/>
          </a:p>
          <a:p>
            <a:r>
              <a:rPr lang="sk-SK" dirty="0" smtClean="0"/>
              <a:t>Hodnotenie na </a:t>
            </a:r>
            <a:r>
              <a:rPr lang="sk-SK" dirty="0" smtClean="0"/>
              <a:t>záver - </a:t>
            </a:r>
            <a:r>
              <a:rPr lang="sk-SK" dirty="0" smtClean="0"/>
              <a:t>veľká spokojnosť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8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4"/>
    </mc:Choice>
    <mc:Fallback>
      <p:transition spd="slow" advTm="8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19956" y="504478"/>
            <a:ext cx="7766936" cy="1646302"/>
          </a:xfrm>
        </p:spPr>
        <p:txBody>
          <a:bodyPr/>
          <a:lstStyle/>
          <a:p>
            <a:pPr algn="l"/>
            <a:r>
              <a:rPr lang="sk-SK" dirty="0" smtClean="0"/>
              <a:t>Odbor Prevádzka a ekonomika dopravy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07067" y="2435551"/>
            <a:ext cx="7766936" cy="965675"/>
          </a:xfrm>
        </p:spPr>
        <p:txBody>
          <a:bodyPr/>
          <a:lstStyle/>
          <a:p>
            <a:pPr algn="l"/>
            <a:r>
              <a:rPr lang="sk-SK" dirty="0" smtClean="0">
                <a:solidFill>
                  <a:schemeClr val="tx1"/>
                </a:solidFill>
              </a:rPr>
              <a:t>Erasmus+ termín 19.5</a:t>
            </a:r>
            <a:r>
              <a:rPr lang="sk-SK" dirty="0">
                <a:solidFill>
                  <a:schemeClr val="tx1"/>
                </a:solidFill>
              </a:rPr>
              <a:t>.-1.6.2019 (14 dní</a:t>
            </a:r>
            <a:r>
              <a:rPr lang="sk-SK" dirty="0" smtClean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sk-SK" dirty="0"/>
              <a:t>študenti odboru </a:t>
            </a:r>
            <a:r>
              <a:rPr lang="sk-SK" dirty="0" smtClean="0"/>
              <a:t>PED </a:t>
            </a:r>
            <a:r>
              <a:rPr lang="sk-SK" dirty="0"/>
              <a:t>sa zúčastnili stáže v meste </a:t>
            </a:r>
            <a:r>
              <a:rPr lang="sk-SK" dirty="0" smtClean="0"/>
              <a:t>Olomouc</a:t>
            </a:r>
            <a:endParaRPr lang="sk-SK" dirty="0"/>
          </a:p>
          <a:p>
            <a:pPr algn="l"/>
            <a:endParaRPr lang="sk-SK" dirty="0">
              <a:solidFill>
                <a:schemeClr val="tx1"/>
              </a:solidFill>
            </a:endParaRPr>
          </a:p>
          <a:p>
            <a:pPr algn="l"/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5"/>
          <a:stretch/>
        </p:blipFill>
        <p:spPr>
          <a:xfrm>
            <a:off x="2230452" y="3685997"/>
            <a:ext cx="4355976" cy="2996952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9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9"/>
    </mc:Choice>
    <mc:Fallback>
      <p:transition spd="slow" advTm="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7401" y="533400"/>
            <a:ext cx="6554867" cy="1524000"/>
          </a:xfrm>
        </p:spPr>
        <p:txBody>
          <a:bodyPr/>
          <a:lstStyle/>
          <a:p>
            <a:r>
              <a:rPr lang="sk-SK" dirty="0" smtClean="0"/>
              <a:t>Stáž vo firme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057400" y="2057400"/>
            <a:ext cx="6554867" cy="1152128"/>
          </a:xfrm>
        </p:spPr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Martin 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Peter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80020"/>
            <a:ext cx="4837466" cy="6449955"/>
          </a:xfrm>
          <a:prstGeom prst="rect">
            <a:avLst/>
          </a:prstGeom>
        </p:spPr>
      </p:pic>
      <p:pic>
        <p:nvPicPr>
          <p:cNvPr id="6" name="Picture 6" descr="Výsledok vyhľadávania obrázkov pre dopyt oltranscz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9536" y="1392186"/>
            <a:ext cx="3238922" cy="792290"/>
          </a:xfrm>
          <a:prstGeom prst="rect">
            <a:avLst/>
          </a:prstGeom>
          <a:noFill/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3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03"/>
    </mc:Choice>
    <mc:Fallback>
      <p:transition spd="slow" advTm="8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Prezentácie zo stáže v </a:t>
            </a:r>
            <a:r>
              <a:rPr lang="sk-SK" sz="3200" dirty="0" err="1" smtClean="0"/>
              <a:t>Havířove</a:t>
            </a:r>
            <a:r>
              <a:rPr lang="sk-SK" sz="3200" dirty="0" smtClean="0"/>
              <a:t> a Olomouci</a:t>
            </a:r>
            <a:endParaRPr lang="sk-SK" sz="32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5616" y="1513589"/>
            <a:ext cx="8596668" cy="833622"/>
          </a:xfrm>
        </p:spPr>
        <p:txBody>
          <a:bodyPr/>
          <a:lstStyle/>
          <a:p>
            <a:r>
              <a:rPr lang="sk-SK" dirty="0" smtClean="0"/>
              <a:t>Študenti po absolvovaní stáže pripravili prezentácie, v ktorých zhrnuli svoje postrehy a dojmy z jednotlivých podnikov a firiem, kde boli na stáži.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31" y="2994212"/>
            <a:ext cx="2786903" cy="371587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5"/>
          <a:stretch/>
        </p:blipFill>
        <p:spPr>
          <a:xfrm>
            <a:off x="4359530" y="3224402"/>
            <a:ext cx="4355976" cy="2996952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5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40"/>
    </mc:Choice>
    <mc:Fallback>
      <p:transition spd="slow" advTm="12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4978896" cy="1143000"/>
          </a:xfrm>
        </p:spPr>
        <p:txBody>
          <a:bodyPr>
            <a:normAutofit/>
          </a:bodyPr>
          <a:lstStyle/>
          <a:p>
            <a:r>
              <a:rPr lang="sk-SK" dirty="0" smtClean="0">
                <a:latin typeface="Georgia" pitchFamily="18" charset="0"/>
              </a:rPr>
              <a:t>Informácie o firme</a:t>
            </a:r>
            <a:endParaRPr lang="sk-SK" dirty="0">
              <a:latin typeface="Georgia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Stredne ve</a:t>
            </a:r>
            <a:r>
              <a:rPr lang="sk-SK" dirty="0">
                <a:solidFill>
                  <a:schemeClr val="tx1"/>
                </a:solidFill>
              </a:rPr>
              <a:t>ľ</a:t>
            </a:r>
            <a:r>
              <a:rPr lang="sk-SK" dirty="0" smtClean="0">
                <a:solidFill>
                  <a:schemeClr val="tx1"/>
                </a:solidFill>
              </a:rPr>
              <a:t>ká rodinná logistická firma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50 súprav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Vlastný sklad a autoservis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Medzinárodná preprava (CZ, D, FR, NL, EN)</a:t>
            </a:r>
          </a:p>
          <a:p>
            <a:endParaRPr lang="sk-SK" dirty="0"/>
          </a:p>
        </p:txBody>
      </p:sp>
      <p:pic>
        <p:nvPicPr>
          <p:cNvPr id="2050" name="Picture 2" descr="Kamionová dopra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586" y="4077072"/>
            <a:ext cx="3816424" cy="2358550"/>
          </a:xfrm>
          <a:prstGeom prst="rect">
            <a:avLst/>
          </a:prstGeom>
          <a:noFill/>
        </p:spPr>
      </p:pic>
      <p:pic>
        <p:nvPicPr>
          <p:cNvPr id="2054" name="Picture 6" descr="Výsledok vyhľadávania obrázkov pre dopyt oltranscz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4072" y="404665"/>
            <a:ext cx="3382938" cy="827519"/>
          </a:xfrm>
          <a:prstGeom prst="rect">
            <a:avLst/>
          </a:prstGeom>
          <a:noFill/>
        </p:spPr>
      </p:pic>
      <p:pic>
        <p:nvPicPr>
          <p:cNvPr id="2056" name="Picture 8" descr="Súvisiaci obrázok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479" y="4077072"/>
            <a:ext cx="3192355" cy="2394266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5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7"/>
    </mc:Choice>
    <mc:Fallback>
      <p:transition spd="slow" advTm="1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7400" y="96819"/>
            <a:ext cx="6554867" cy="1524000"/>
          </a:xfrm>
        </p:spPr>
        <p:txBody>
          <a:bodyPr/>
          <a:lstStyle/>
          <a:p>
            <a:r>
              <a:rPr lang="sk-SK" dirty="0" smtClean="0">
                <a:latin typeface="Georgia" pitchFamily="18" charset="0"/>
              </a:rPr>
              <a:t>Náplň práce vo firme </a:t>
            </a:r>
            <a:endParaRPr lang="sk-SK" dirty="0">
              <a:latin typeface="Georgia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chemeClr val="tx1"/>
                </a:solidFill>
              </a:rPr>
              <a:t>Práca s programami RAAL, </a:t>
            </a:r>
            <a:r>
              <a:rPr lang="sk-SK" dirty="0" err="1">
                <a:solidFill>
                  <a:schemeClr val="tx1"/>
                </a:solidFill>
              </a:rPr>
              <a:t>TimoCom</a:t>
            </a:r>
            <a:r>
              <a:rPr lang="sk-SK" dirty="0">
                <a:solidFill>
                  <a:schemeClr val="tx1"/>
                </a:solidFill>
              </a:rPr>
              <a:t>, Doprava </a:t>
            </a:r>
            <a:r>
              <a:rPr lang="sk-SK" dirty="0" smtClean="0">
                <a:solidFill>
                  <a:schemeClr val="tx1"/>
                </a:solidFill>
              </a:rPr>
              <a:t>3k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Pomocné práce v sklade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Komunikácia s vodičmi a so zákazníkmi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Evidencia spotreby vodičov</a:t>
            </a:r>
          </a:p>
        </p:txBody>
      </p:sp>
      <p:pic>
        <p:nvPicPr>
          <p:cNvPr id="1026" name="Picture 2" descr="http://www.oltrans.cz/images/_sklad_2.jpg?14621759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8540" y="3747020"/>
            <a:ext cx="4530360" cy="2948962"/>
          </a:xfrm>
          <a:prstGeom prst="rect">
            <a:avLst/>
          </a:prstGeom>
          <a:noFill/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3747020"/>
            <a:ext cx="3931949" cy="294896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0" r="17242"/>
          <a:stretch/>
        </p:blipFill>
        <p:spPr>
          <a:xfrm rot="16200000">
            <a:off x="8115513" y="1337975"/>
            <a:ext cx="1898054" cy="2768723"/>
          </a:xfrm>
          <a:prstGeom prst="rect">
            <a:avLst/>
          </a:prstGeom>
        </p:spPr>
      </p:pic>
      <p:pic>
        <p:nvPicPr>
          <p:cNvPr id="10" name="Picture 6" descr="Výsledok vyhľadávania obrázkov pre dopyt oltranscz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04112" y="404664"/>
            <a:ext cx="3200772" cy="782958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16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0"/>
    </mc:Choice>
    <mc:Fallback>
      <p:transition spd="slow" advTm="1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6" descr="cid:16b74c1a9bbb6bd64eb3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4"/>
          <a:stretch>
            <a:fillRect/>
          </a:stretch>
        </p:blipFill>
        <p:spPr bwMode="auto">
          <a:xfrm rot="5400000">
            <a:off x="2667000" y="-1143000"/>
            <a:ext cx="68580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2216696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sk-SK" dirty="0" smtClean="0"/>
              <a:t>STÁŽ VO FIRME ČSAD LOGIK OSTRAVA A. S. </a:t>
            </a:r>
            <a:endParaRPr lang="sk-SK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72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60"/>
    </mc:Choice>
    <mc:Fallback>
      <p:transition spd="slow" advTm="9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47529" y="260648"/>
            <a:ext cx="6554867" cy="1524000"/>
          </a:xfrm>
        </p:spPr>
        <p:txBody>
          <a:bodyPr/>
          <a:lstStyle/>
          <a:p>
            <a:r>
              <a:rPr lang="sk-SK" dirty="0" smtClean="0"/>
              <a:t>INFROMACIE O FIRME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24000" y="2636912"/>
            <a:ext cx="9144000" cy="4221088"/>
          </a:xfrm>
        </p:spPr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Štátny podnik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Vozidlový park: +- 160 súprav (ťahače MERCEDES-BENZ a DAF)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Centrálny dispečing...</a:t>
            </a:r>
          </a:p>
          <a:p>
            <a:endParaRPr lang="sk-SK" dirty="0" smtClean="0">
              <a:solidFill>
                <a:schemeClr val="tx1"/>
              </a:solidFill>
            </a:endParaRPr>
          </a:p>
          <a:p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1026" name="AutoShape 2" descr="ÄSAD Logisti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28" name="Picture 4" descr="SÃºvisiaci obrÃ¡z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6842" y="-60176"/>
            <a:ext cx="4011158" cy="2165648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8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43"/>
    </mc:Choice>
    <mc:Fallback>
      <p:transition spd="slow" advTm="11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8391" y="382942"/>
            <a:ext cx="7720785" cy="389077"/>
          </a:xfrm>
        </p:spPr>
        <p:txBody>
          <a:bodyPr>
            <a:normAutofit/>
          </a:bodyPr>
          <a:lstStyle/>
          <a:p>
            <a:r>
              <a:rPr lang="sk-SK" sz="1800" dirty="0" smtClean="0">
                <a:solidFill>
                  <a:schemeClr val="tx1"/>
                </a:solidFill>
              </a:rPr>
              <a:t>Náplň práce – </a:t>
            </a:r>
            <a:r>
              <a:rPr lang="sk-SK" sz="1800" dirty="0" smtClean="0">
                <a:solidFill>
                  <a:schemeClr val="tx1"/>
                </a:solidFill>
              </a:rPr>
              <a:t>dispečing a sklad</a:t>
            </a:r>
            <a:endParaRPr lang="sk-SK" sz="18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78392" y="817277"/>
            <a:ext cx="8168554" cy="2598276"/>
          </a:xfrm>
        </p:spPr>
        <p:txBody>
          <a:bodyPr/>
          <a:lstStyle/>
          <a:p>
            <a:r>
              <a:rPr lang="sk-SK" dirty="0" smtClean="0">
                <a:solidFill>
                  <a:schemeClr val="tx1"/>
                </a:solidFill>
              </a:rPr>
              <a:t>práca s programami HELIOS a ECHO TRACK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pracovanie s archívom – vystavenými a odberateľskými faktúrami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skartovanie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upratovanie areálu firmy</a:t>
            </a:r>
          </a:p>
          <a:p>
            <a:r>
              <a:rPr lang="sk-SK" dirty="0" smtClean="0">
                <a:solidFill>
                  <a:schemeClr val="tx1"/>
                </a:solidFill>
              </a:rPr>
              <a:t>Pomocné práce v sklade – manipulácia s paletovým vozíkom, uskladnenie a prekladanie s  s tovarom </a:t>
            </a: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49889"/>
            <a:ext cx="4547576" cy="3006552"/>
          </a:xfrm>
          <a:prstGeom prst="rect">
            <a:avLst/>
          </a:prstGeom>
        </p:spPr>
      </p:pic>
      <p:pic>
        <p:nvPicPr>
          <p:cNvPr id="2050" name="Picture 2" descr="Zobraziť zdrojový obráz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49889"/>
            <a:ext cx="4572000" cy="305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obraziť zdrojový obráz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02289"/>
            <a:ext cx="4572000" cy="305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6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99"/>
    </mc:Choice>
    <mc:Fallback>
      <p:transition spd="slow" advTm="1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 descr="cid:16b74bf275c51b942f11"/>
          <p:cNvPicPr/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06400" y="-10972800"/>
            <a:ext cx="15962040" cy="25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4" descr="cid:16b74bf275c51b942f11"/>
          <p:cNvPicPr/>
          <p:nvPr/>
        </p:nvPicPr>
        <p:blipFill>
          <a:blip r:embed="rId6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4880" y="-11548664"/>
            <a:ext cx="5544616" cy="720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https://mail.google.com/mail/u/0?ui=2&amp;ik=93ebb59198&amp;attid=0.4&amp;permmsgid=msg-f:1636860843137718743&amp;th=16b74c43adf859d7&amp;view=fimg&amp;sz=s0-l75-ft&amp;attbid=ANGjdJ_v540AqsrDu6dsOImnm10Jbi49jn-liabRE-YjHE8izvlVPb6RfyjHA2HjWGaDny4yvNw4U9GYnIEqiNeUWEr1_u6oZJ_tvYCmd5Qkz80SN7nKGrT0Yw3IIDw&amp;disp=emb&amp;realattid=16b74c203606c133fea4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4" descr="https://mail.google.com/mail/u/0?ui=2&amp;ik=93ebb59198&amp;attid=0.4&amp;permmsgid=msg-f:1636860843137718743&amp;th=16b74c43adf859d7&amp;view=fimg&amp;sz=s0-l75-ft&amp;attbid=ANGjdJ_v540AqsrDu6dsOImnm10Jbi49jn-liabRE-YjHE8izvlVPb6RfyjHA2HjWGaDny4yvNw4U9GYnIEqiNeUWEr1_u6oZJ_tvYCmd5Qkz80SN7nKGrT0Yw3IIDw&amp;disp=emb&amp;realattid=16b74c203606c133fea4"/>
          <p:cNvSpPr>
            <a:spLocks noChangeAspect="1" noChangeArrowheads="1"/>
          </p:cNvSpPr>
          <p:nvPr/>
        </p:nvSpPr>
        <p:spPr bwMode="auto">
          <a:xfrm>
            <a:off x="17399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sk-SK" dirty="0"/>
              <a:t>         b          </a:t>
            </a:r>
          </a:p>
        </p:txBody>
      </p:sp>
      <p:sp>
        <p:nvSpPr>
          <p:cNvPr id="7" name="AutoShape 6" descr="https://mail.google.com/mail/u/0?ui=2&amp;ik=93ebb59198&amp;attid=0.1&amp;permmsgid=msg-f:1636860843137718743&amp;th=16b74c43adf859d7&amp;view=fimg&amp;sz=s0-l75-ft&amp;attbid=ANGjdJ_Rq7UW2PJ9wJvLIslNVGchPCqVYDdgmaSQ_hR4H6cCvs2snGaUV9AOiF2e5UwsF0hKf1ggtlUKwrBucTWh9DoeSBvN_UhWBLHndXLomIoRgqFWzVbCbksHPk0&amp;disp=emb&amp;realattid=16b74bf275c51b942f11"/>
          <p:cNvSpPr>
            <a:spLocks noChangeAspect="1" noChangeArrowheads="1"/>
          </p:cNvSpPr>
          <p:nvPr/>
        </p:nvSpPr>
        <p:spPr bwMode="auto">
          <a:xfrm>
            <a:off x="1892300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4" y="7937"/>
            <a:ext cx="4621992" cy="363708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88" y="3781076"/>
            <a:ext cx="4498345" cy="292147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88" y="0"/>
            <a:ext cx="4498345" cy="364502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4" y="3776080"/>
            <a:ext cx="4621992" cy="292497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0"/>
    </mc:Choice>
    <mc:Fallback>
      <p:transition spd="slow" advTm="8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7401" y="-33947"/>
            <a:ext cx="6554867" cy="1524000"/>
          </a:xfrm>
        </p:spPr>
        <p:txBody>
          <a:bodyPr/>
          <a:lstStyle/>
          <a:p>
            <a:r>
              <a:rPr lang="sk-SK" dirty="0" smtClean="0">
                <a:latin typeface="Georgia" pitchFamily="18" charset="0"/>
              </a:rPr>
              <a:t>Voľný čas a zábava</a:t>
            </a:r>
            <a:endParaRPr lang="sk-SK" dirty="0">
              <a:latin typeface="Georgia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07776" y="896852"/>
            <a:ext cx="6554867" cy="2106325"/>
          </a:xfrm>
        </p:spPr>
        <p:txBody>
          <a:bodyPr/>
          <a:lstStyle/>
          <a:p>
            <a:r>
              <a:rPr lang="sk-SK" dirty="0" smtClean="0"/>
              <a:t>Prehliadka mesta</a:t>
            </a:r>
          </a:p>
          <a:p>
            <a:r>
              <a:rPr lang="sk-SK" dirty="0" smtClean="0"/>
              <a:t>Noc kostolov</a:t>
            </a:r>
          </a:p>
          <a:p>
            <a:r>
              <a:rPr lang="sk-SK" dirty="0" smtClean="0"/>
              <a:t>Návšteva pamiatok</a:t>
            </a:r>
          </a:p>
          <a:p>
            <a:r>
              <a:rPr lang="sk-SK" dirty="0" err="1" smtClean="0"/>
              <a:t>bowling</a:t>
            </a:r>
            <a:endParaRPr lang="sk-SK" dirty="0" smtClean="0"/>
          </a:p>
          <a:p>
            <a:r>
              <a:rPr lang="sk-SK" dirty="0" smtClean="0"/>
              <a:t>diskotéka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6" y="3261510"/>
            <a:ext cx="4412974" cy="330973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69" y="3261510"/>
            <a:ext cx="3486890" cy="3309731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4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49"/>
    </mc:Choice>
    <mc:Fallback>
      <p:transition spd="slow" advTm="20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2548" y="4746840"/>
            <a:ext cx="4597114" cy="739559"/>
          </a:xfrm>
        </p:spPr>
        <p:txBody>
          <a:bodyPr>
            <a:normAutofit fontScale="90000"/>
          </a:bodyPr>
          <a:lstStyle/>
          <a:p>
            <a:r>
              <a:rPr lang="sk-SK" dirty="0" smtClean="0">
                <a:latin typeface="Georgia" pitchFamily="18" charset="0"/>
              </a:rPr>
              <a:t>Ďakujeme za pozornosť</a:t>
            </a:r>
            <a:endParaRPr lang="sk-SK" dirty="0">
              <a:latin typeface="Georgia" pitchFamily="18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16" y="-16058"/>
            <a:ext cx="5652795" cy="376617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110" y="1"/>
            <a:ext cx="3486890" cy="464918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6" b="27302"/>
          <a:stretch/>
        </p:blipFill>
        <p:spPr>
          <a:xfrm>
            <a:off x="5930408" y="3685694"/>
            <a:ext cx="4737592" cy="2885435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5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7"/>
    </mc:Choice>
    <mc:Fallback>
      <p:transition spd="slow" advTm="3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Odbor Technika a prevádzka dopravy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77335" y="3469593"/>
            <a:ext cx="8596668" cy="2571769"/>
          </a:xfrm>
        </p:spPr>
        <p:txBody>
          <a:bodyPr/>
          <a:lstStyle/>
          <a:p>
            <a:r>
              <a:rPr lang="sk-SK" dirty="0" smtClean="0"/>
              <a:t>Erasmus</a:t>
            </a:r>
            <a:r>
              <a:rPr lang="sk-SK" dirty="0"/>
              <a:t>+ </a:t>
            </a:r>
            <a:r>
              <a:rPr lang="sk-SK" dirty="0" smtClean="0"/>
              <a:t> termín 13.5.2018 </a:t>
            </a:r>
            <a:r>
              <a:rPr lang="sk-SK" dirty="0"/>
              <a:t>- 26.5.2018 </a:t>
            </a:r>
          </a:p>
          <a:p>
            <a:r>
              <a:rPr lang="sk-SK" dirty="0"/>
              <a:t>študenti </a:t>
            </a:r>
            <a:r>
              <a:rPr lang="sk-SK" dirty="0" smtClean="0"/>
              <a:t>odboru TPD sa </a:t>
            </a:r>
            <a:r>
              <a:rPr lang="sk-SK" dirty="0"/>
              <a:t>zúčastnili stáže v meste </a:t>
            </a:r>
            <a:r>
              <a:rPr lang="sk-SK" dirty="0" err="1"/>
              <a:t>Havířov</a:t>
            </a: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796975" y="4470400"/>
            <a:ext cx="8477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dirty="0" smtClean="0"/>
          </a:p>
          <a:p>
            <a:endParaRPr lang="sk-SK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58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34"/>
    </mc:Choice>
    <mc:Fallback>
      <p:transition spd="slow" advTm="13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Firmy do ktorých boli pridelení</a:t>
            </a: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 smtClean="0"/>
              <a:t>Autodum</a:t>
            </a:r>
            <a:r>
              <a:rPr lang="sk-SK" dirty="0" smtClean="0"/>
              <a:t> </a:t>
            </a:r>
            <a:r>
              <a:rPr lang="sk-SK" dirty="0" err="1" smtClean="0"/>
              <a:t>Vrána</a:t>
            </a:r>
            <a:r>
              <a:rPr lang="sk-SK" dirty="0" smtClean="0"/>
              <a:t>: Martin, Juraj , Laco </a:t>
            </a:r>
          </a:p>
          <a:p>
            <a:r>
              <a:rPr lang="sk-SK" dirty="0" err="1" smtClean="0"/>
              <a:t>AutoChodura</a:t>
            </a:r>
            <a:r>
              <a:rPr lang="sk-SK" dirty="0" smtClean="0"/>
              <a:t> : Matúš,  Štefan, Viliam</a:t>
            </a:r>
          </a:p>
        </p:txBody>
      </p:sp>
      <p:pic>
        <p:nvPicPr>
          <p:cNvPr id="7172" name="Picture 4" descr="VÃ½sledok vyhÄ¾adÃ¡vania obrÃ¡zkov pre dopyt autochodu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13872" y="3387243"/>
            <a:ext cx="4250170" cy="2833447"/>
          </a:xfrm>
          <a:prstGeom prst="rect">
            <a:avLst/>
          </a:prstGeom>
          <a:noFill/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44" y="3387243"/>
            <a:ext cx="4925264" cy="2833447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6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2"/>
    </mc:Choice>
    <mc:Fallback>
      <p:transition spd="slow" advTm="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945735"/>
          </a:xfrm>
        </p:spPr>
        <p:txBody>
          <a:bodyPr>
            <a:normAutofit/>
          </a:bodyPr>
          <a:lstStyle/>
          <a:p>
            <a:r>
              <a:rPr lang="sk-SK" dirty="0"/>
              <a:t>Vo firme </a:t>
            </a:r>
            <a:r>
              <a:rPr lang="sk-SK" dirty="0" err="1" smtClean="0"/>
              <a:t>Autodum</a:t>
            </a:r>
            <a:r>
              <a:rPr lang="sk-SK" dirty="0" smtClean="0"/>
              <a:t> </a:t>
            </a:r>
            <a:r>
              <a:rPr lang="sk-SK" dirty="0" err="1" smtClean="0"/>
              <a:t>Vrána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77335" y="1555335"/>
            <a:ext cx="8596668" cy="1501630"/>
          </a:xfrm>
        </p:spPr>
        <p:txBody>
          <a:bodyPr>
            <a:normAutofit fontScale="92500" lnSpcReduction="10000"/>
          </a:bodyPr>
          <a:lstStyle/>
          <a:p>
            <a:endParaRPr lang="sk-SK" dirty="0" smtClean="0">
              <a:latin typeface="+mj-lt"/>
              <a:cs typeface="Arial" panose="020B0604020202020204" pitchFamily="34" charset="0"/>
            </a:endParaRPr>
          </a:p>
          <a:p>
            <a:endParaRPr lang="sk-SK" dirty="0">
              <a:latin typeface="+mj-lt"/>
              <a:cs typeface="Arial" panose="020B0604020202020204" pitchFamily="34" charset="0"/>
            </a:endParaRPr>
          </a:p>
          <a:p>
            <a:r>
              <a:rPr lang="sk-SK" sz="1900" dirty="0" smtClean="0">
                <a:latin typeface="+mj-lt"/>
                <a:cs typeface="Arial" panose="020B0604020202020204" pitchFamily="34" charset="0"/>
              </a:rPr>
              <a:t>š</a:t>
            </a:r>
            <a:r>
              <a:rPr lang="sk-SK" sz="1900" dirty="0" smtClean="0">
                <a:latin typeface="+mj-lt"/>
                <a:cs typeface="Arial" panose="020B0604020202020204" pitchFamily="34" charset="0"/>
              </a:rPr>
              <a:t>tudenti vykonávali: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sz="1900" b="1" dirty="0" smtClean="0">
                <a:latin typeface="+mj-lt"/>
              </a:rPr>
              <a:t>karosárske práce </a:t>
            </a:r>
            <a:r>
              <a:rPr lang="sk-SK" sz="1900" dirty="0" smtClean="0">
                <a:latin typeface="+mj-lt"/>
              </a:rPr>
              <a:t>- montáž </a:t>
            </a:r>
            <a:r>
              <a:rPr lang="sk-SK" sz="1900" dirty="0">
                <a:latin typeface="+mj-lt"/>
              </a:rPr>
              <a:t>a demontáž nárazníkov a časti karosérie</a:t>
            </a:r>
          </a:p>
          <a:p>
            <a:endParaRPr lang="sk-SK" dirty="0" smtClean="0">
              <a:latin typeface="+mj-lt"/>
              <a:cs typeface="Arial" panose="020B0604020202020204" pitchFamily="34" charset="0"/>
            </a:endParaRPr>
          </a:p>
          <a:p>
            <a:endParaRPr lang="sk-SK" dirty="0">
              <a:latin typeface="+mj-lt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71" y="2876545"/>
            <a:ext cx="4478105" cy="3358579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2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0"/>
    </mc:Choice>
    <mc:Fallback>
      <p:transition spd="slow" advTm="12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sz="1800" b="1" dirty="0" err="1" smtClean="0">
                <a:solidFill>
                  <a:schemeClr val="tx1"/>
                </a:solidFill>
              </a:rPr>
              <a:t>lakýrnicke</a:t>
            </a:r>
            <a:r>
              <a:rPr lang="sk-SK" sz="1800" b="1" dirty="0" smtClean="0">
                <a:solidFill>
                  <a:schemeClr val="tx1"/>
                </a:solidFill>
              </a:rPr>
              <a:t> </a:t>
            </a:r>
            <a:r>
              <a:rPr lang="sk-SK" sz="1800" b="1" dirty="0">
                <a:solidFill>
                  <a:schemeClr val="tx1"/>
                </a:solidFill>
              </a:rPr>
              <a:t>práce </a:t>
            </a:r>
            <a:r>
              <a:rPr lang="sk-SK" sz="1800" dirty="0">
                <a:solidFill>
                  <a:schemeClr val="tx1"/>
                </a:solidFill>
              </a:rPr>
              <a:t>na demontovaných dieloch</a:t>
            </a:r>
          </a:p>
        </p:txBody>
      </p:sp>
      <p:pic>
        <p:nvPicPr>
          <p:cNvPr id="5" name="Zástupný symbol obrázka 4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5" b="163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2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4"/>
    </mc:Choice>
    <mc:Fallback>
      <p:transition spd="slow" advTm="5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401652"/>
            <a:ext cx="8596667" cy="888763"/>
          </a:xfrm>
        </p:spPr>
        <p:txBody>
          <a:bodyPr>
            <a:noAutofit/>
          </a:bodyPr>
          <a:lstStyle/>
          <a:p>
            <a:pPr marL="285750" lvl="0" indent="-285750">
              <a:spcBef>
                <a:spcPts val="1000"/>
              </a:spcBef>
              <a:buClr>
                <a:srgbClr val="5FCBEF"/>
              </a:buClr>
              <a:buSzPct val="80000"/>
              <a:buFont typeface="Wingdings" panose="05000000000000000000" pitchFamily="2" charset="2"/>
              <a:buChar char="v"/>
            </a:pPr>
            <a:r>
              <a:rPr lang="sk-SK" sz="1800" dirty="0">
                <a:solidFill>
                  <a:schemeClr val="tx1"/>
                </a:solidFill>
                <a:cs typeface="Arial" panose="020B0604020202020204" pitchFamily="34" charset="0"/>
              </a:rPr>
              <a:t>servis a </a:t>
            </a:r>
            <a:r>
              <a:rPr lang="sk-SK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údržbu</a:t>
            </a:r>
            <a:r>
              <a:rPr lang="sk-SK" sz="18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sk-SK" sz="18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- výmena ložísk na hriadeľoch,</a:t>
            </a:r>
            <a:br>
              <a:rPr lang="sk-SK" sz="18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</a:br>
            <a:r>
              <a:rPr lang="sk-SK" sz="18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sk-SK" sz="18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			       - </a:t>
            </a:r>
            <a:r>
              <a:rPr lang="sk-SK" sz="18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demontáž a montáž </a:t>
            </a:r>
            <a:r>
              <a:rPr lang="sk-SK" sz="1800" dirty="0" smtClean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spojky </a:t>
            </a:r>
            <a:r>
              <a:rPr lang="sk-SK" sz="18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/>
            </a:r>
            <a:br>
              <a:rPr lang="sk-SK" sz="18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</a:br>
            <a:endParaRPr lang="sk-SK" sz="1800" dirty="0">
              <a:solidFill>
                <a:schemeClr val="tx1"/>
              </a:solidFill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7334" y="1674977"/>
            <a:ext cx="8596667" cy="4366386"/>
          </a:xfrm>
        </p:spPr>
        <p:txBody>
          <a:bodyPr>
            <a:normAutofit/>
          </a:bodyPr>
          <a:lstStyle/>
          <a:p>
            <a:r>
              <a:rPr lang="sk-S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endParaRPr lang="sk-SK" dirty="0"/>
          </a:p>
        </p:txBody>
      </p:sp>
      <p:pic>
        <p:nvPicPr>
          <p:cNvPr id="8" name="Zástupný symbol obrázka 7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7" b="20177"/>
          <a:stretch>
            <a:fillRect/>
          </a:stretch>
        </p:blipFill>
        <p:spPr>
          <a:xfrm>
            <a:off x="1685533" y="2214282"/>
            <a:ext cx="5898608" cy="3567953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1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0"/>
    </mc:Choice>
    <mc:Fallback>
      <p:transition spd="slow" advTm="4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059173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77335" y="4007224"/>
            <a:ext cx="8596668" cy="203413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Práca v </a:t>
            </a:r>
            <a:r>
              <a:rPr lang="sk-S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autoumyvárni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– umývanie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čistenie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exteriéru a interiéru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vozidiel</a:t>
            </a:r>
          </a:p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					     - leštenie karosérie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Práca v sklade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Vhodné bolo to, že 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sa na jednotlivých pracoviskách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striedali. 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47" y="791609"/>
            <a:ext cx="4695243" cy="2877164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6"/>
    </mc:Choice>
    <mc:Fallback>
      <p:transition spd="slow" advTm="11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649506"/>
          </a:xfrm>
        </p:spPr>
        <p:txBody>
          <a:bodyPr/>
          <a:lstStyle/>
          <a:p>
            <a:r>
              <a:rPr lang="sk-SK" dirty="0"/>
              <a:t>Vo firme </a:t>
            </a:r>
            <a:r>
              <a:rPr lang="sk-SK" dirty="0" err="1" smtClean="0"/>
              <a:t>Autochodura</a:t>
            </a:r>
            <a:r>
              <a:rPr lang="sk-SK" dirty="0" smtClean="0"/>
              <a:t> </a:t>
            </a:r>
            <a:r>
              <a:rPr lang="sk-SK" dirty="0" err="1"/>
              <a:t>s.r.o</a:t>
            </a:r>
            <a:r>
              <a:rPr lang="sk-SK" dirty="0"/>
              <a:t>.,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77335" y="2510117"/>
            <a:ext cx="8596668" cy="1479176"/>
          </a:xfrm>
        </p:spPr>
        <p:txBody>
          <a:bodyPr>
            <a:normAutofit/>
          </a:bodyPr>
          <a:lstStyle/>
          <a:p>
            <a:r>
              <a:rPr lang="sk-SK" dirty="0" smtClean="0"/>
              <a:t>Pracovali v nasledovných prevádzkach: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dirty="0" smtClean="0"/>
              <a:t>Pneuservis - pri výmene </a:t>
            </a:r>
            <a:r>
              <a:rPr lang="sk-SK" dirty="0"/>
              <a:t>a </a:t>
            </a:r>
            <a:r>
              <a:rPr lang="sk-SK" dirty="0" smtClean="0"/>
              <a:t>prezúvaní </a:t>
            </a:r>
            <a:r>
              <a:rPr lang="sk-SK" dirty="0"/>
              <a:t>kolies, </a:t>
            </a:r>
            <a:endParaRPr lang="sk-SK" dirty="0" smtClean="0"/>
          </a:p>
          <a:p>
            <a:r>
              <a:rPr lang="sk-SK" dirty="0" smtClean="0"/>
              <a:t>			 -vyvažovaní kolies</a:t>
            </a:r>
          </a:p>
          <a:p>
            <a:endParaRPr lang="sk-SK" dirty="0" smtClean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168" y="3182470"/>
            <a:ext cx="5597495" cy="3597768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9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24"/>
    </mc:Choice>
    <mc:Fallback>
      <p:transition spd="slow" advTm="1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284</TotalTime>
  <Words>446</Words>
  <Application>Microsoft Office PowerPoint</Application>
  <PresentationFormat>Širokouhlá</PresentationFormat>
  <Paragraphs>96</Paragraphs>
  <Slides>27</Slides>
  <Notes>0</Notes>
  <HiddenSlides>0</HiddenSlides>
  <MMClips>27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33" baseType="lpstr">
      <vt:lpstr>Arial</vt:lpstr>
      <vt:lpstr>Georgia</vt:lpstr>
      <vt:lpstr>Trebuchet MS</vt:lpstr>
      <vt:lpstr>Wingdings</vt:lpstr>
      <vt:lpstr>Wingdings 3</vt:lpstr>
      <vt:lpstr>Fazeta</vt:lpstr>
      <vt:lpstr>Projekt ERASMUS+</vt:lpstr>
      <vt:lpstr>Prezentácie zo stáže v Havířove a Olomouci</vt:lpstr>
      <vt:lpstr>Odbor Technika a prevádzka dopravy</vt:lpstr>
      <vt:lpstr>Firmy do ktorých boli pridelení</vt:lpstr>
      <vt:lpstr>Vo firme Autodum Vrána</vt:lpstr>
      <vt:lpstr>Prezentácia programu PowerPoint</vt:lpstr>
      <vt:lpstr>servis a údržbu - výmena ložísk na hriadeľoch,            - demontáž a montáž spojky  </vt:lpstr>
      <vt:lpstr>Prezentácia programu PowerPoint</vt:lpstr>
      <vt:lpstr>Vo firme Autochodura s.r.o.,</vt:lpstr>
      <vt:lpstr>Prezentácia programu PowerPoint</vt:lpstr>
      <vt:lpstr>Prezentácia programu PowerPoint</vt:lpstr>
      <vt:lpstr>Prezentácia programu PowerPoint</vt:lpstr>
      <vt:lpstr>Prezentácia programu PowerPoint</vt:lpstr>
      <vt:lpstr>Voľný čas</vt:lpstr>
      <vt:lpstr>Výlet do Ostravy </vt:lpstr>
      <vt:lpstr>Žiaci popísali nasledovné výhody stáže v zahraničí</vt:lpstr>
      <vt:lpstr>a nevýhody</vt:lpstr>
      <vt:lpstr>Odbor Prevádzka a ekonomika dopravy</vt:lpstr>
      <vt:lpstr>Stáž vo firme </vt:lpstr>
      <vt:lpstr>Informácie o firme</vt:lpstr>
      <vt:lpstr>Náplň práce vo firme </vt:lpstr>
      <vt:lpstr>STÁŽ VO FIRME ČSAD LOGIK OSTRAVA A. S. </vt:lpstr>
      <vt:lpstr>INFROMACIE O FIRME </vt:lpstr>
      <vt:lpstr>Náplň práce – dispečing a sklad</vt:lpstr>
      <vt:lpstr>Prezentácia programu PowerPoint</vt:lpstr>
      <vt:lpstr>Voľný čas a zábava</vt:lpstr>
      <vt:lpstr>Ďakujeme za pozornosť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ERASMUS+</dc:title>
  <dc:creator>SPSDKvacalova04</dc:creator>
  <cp:lastModifiedBy>SPSDKvacalova04</cp:lastModifiedBy>
  <cp:revision>23</cp:revision>
  <dcterms:created xsi:type="dcterms:W3CDTF">2021-02-05T09:25:20Z</dcterms:created>
  <dcterms:modified xsi:type="dcterms:W3CDTF">2021-02-05T16:23:23Z</dcterms:modified>
</cp:coreProperties>
</file>